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2" r:id="rId1"/>
  </p:sldMasterIdLst>
  <p:sldIdLst>
    <p:sldId id="258" r:id="rId2"/>
    <p:sldId id="259" r:id="rId3"/>
    <p:sldId id="261" r:id="rId4"/>
    <p:sldId id="272" r:id="rId5"/>
    <p:sldId id="262" r:id="rId6"/>
    <p:sldId id="277" r:id="rId7"/>
    <p:sldId id="263" r:id="rId8"/>
    <p:sldId id="260" r:id="rId9"/>
    <p:sldId id="264" r:id="rId10"/>
    <p:sldId id="266" r:id="rId11"/>
    <p:sldId id="265" r:id="rId12"/>
    <p:sldId id="268" r:id="rId13"/>
    <p:sldId id="267" r:id="rId14"/>
    <p:sldId id="276" r:id="rId15"/>
    <p:sldId id="275" r:id="rId16"/>
    <p:sldId id="278" r:id="rId17"/>
    <p:sldId id="279" r:id="rId18"/>
    <p:sldId id="273" r:id="rId19"/>
    <p:sldId id="274" r:id="rId20"/>
    <p:sldId id="27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7272"/>
    <a:srgbClr val="FE8A8A"/>
    <a:srgbClr val="FF0000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449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70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229916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39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82472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336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9682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746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31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255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537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5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654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141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702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741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51CED-465B-40B5-ADCE-957C918F227B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200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  <p:sldLayoutId id="2147483904" r:id="rId12"/>
    <p:sldLayoutId id="2147483905" r:id="rId13"/>
    <p:sldLayoutId id="2147483906" r:id="rId14"/>
    <p:sldLayoutId id="2147483907" r:id="rId15"/>
    <p:sldLayoutId id="214748390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red text on a black background&#10;&#10;Description automatically generated">
            <a:extLst>
              <a:ext uri="{FF2B5EF4-FFF2-40B4-BE49-F238E27FC236}">
                <a16:creationId xmlns:a16="http://schemas.microsoft.com/office/drawing/2014/main" id="{4A541E11-5B83-37DF-751C-F0CD8DB7B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008" y="227146"/>
            <a:ext cx="2714625" cy="733425"/>
          </a:xfrm>
          <a:prstGeom prst="rect">
            <a:avLst/>
          </a:prstGeom>
        </p:spPr>
      </p:pic>
      <p:pic>
        <p:nvPicPr>
          <p:cNvPr id="7" name="Picture 6" descr="A person sitting at a desk working on a computer&#10;&#10;Description automatically generated">
            <a:extLst>
              <a:ext uri="{FF2B5EF4-FFF2-40B4-BE49-F238E27FC236}">
                <a16:creationId xmlns:a16="http://schemas.microsoft.com/office/drawing/2014/main" id="{06BF2FF1-677A-ABB1-26FA-2789A4A33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611" y="2646593"/>
            <a:ext cx="3959881" cy="26846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AC3F75-383C-5682-8717-D80B4362C024}"/>
              </a:ext>
            </a:extLst>
          </p:cNvPr>
          <p:cNvSpPr txBox="1"/>
          <p:nvPr/>
        </p:nvSpPr>
        <p:spPr>
          <a:xfrm>
            <a:off x="6410131" y="2515174"/>
            <a:ext cx="3722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Presented By: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16ACC2-977F-C273-0492-2988895B2824}"/>
              </a:ext>
            </a:extLst>
          </p:cNvPr>
          <p:cNvSpPr txBox="1"/>
          <p:nvPr/>
        </p:nvSpPr>
        <p:spPr>
          <a:xfrm>
            <a:off x="6749142" y="2916581"/>
            <a:ext cx="36389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Chetan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Tekade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arenR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Ayush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Raut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Tushar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Vhanmane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Anushka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Rupnar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88EC8C-01E9-F679-8D9F-F13458CA189A}"/>
              </a:ext>
            </a:extLst>
          </p:cNvPr>
          <p:cNvSpPr txBox="1"/>
          <p:nvPr/>
        </p:nvSpPr>
        <p:spPr>
          <a:xfrm>
            <a:off x="6410131" y="4480843"/>
            <a:ext cx="3722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Guided By: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545D4B-0D2B-E841-5D8F-D07627C27D5A}"/>
              </a:ext>
            </a:extLst>
          </p:cNvPr>
          <p:cNvSpPr txBox="1"/>
          <p:nvPr/>
        </p:nvSpPr>
        <p:spPr>
          <a:xfrm>
            <a:off x="6749141" y="4921721"/>
            <a:ext cx="3638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Miss. Kiran Tiwari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E1EC7B-9BA6-45E6-A735-B102B4B8BB8D}"/>
              </a:ext>
            </a:extLst>
          </p:cNvPr>
          <p:cNvSpPr txBox="1"/>
          <p:nvPr/>
        </p:nvSpPr>
        <p:spPr>
          <a:xfrm>
            <a:off x="1179611" y="1032816"/>
            <a:ext cx="103106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TRAINER TRACKING REPORT</a:t>
            </a:r>
            <a:endParaRPr lang="en-IN" sz="4800" b="1" dirty="0">
              <a:ln w="13462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00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1341D9-588C-45D7-8C00-2A59A3537B51}"/>
              </a:ext>
            </a:extLst>
          </p:cNvPr>
          <p:cNvSpPr txBox="1"/>
          <p:nvPr/>
        </p:nvSpPr>
        <p:spPr>
          <a:xfrm>
            <a:off x="5654991" y="1004975"/>
            <a:ext cx="641225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 </a:t>
            </a:r>
            <a:r>
              <a:rPr lang="en-US" sz="2400" b="1" i="1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Many-To-Many</a:t>
            </a:r>
            <a:r>
              <a:rPr lang="en-US" sz="2400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relationship exists when two entities are linked in such a way that one entity has many (collections) of the other entity and vice versa.</a:t>
            </a:r>
          </a:p>
          <a:p>
            <a:pPr algn="just"/>
            <a:endParaRPr lang="en-US" sz="2400" b="0" i="0" dirty="0">
              <a:solidFill>
                <a:srgbClr val="24242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@JoinTable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annotation is used to define the join table that connects the two entities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@JoinColumn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annotation is applied to the field or property representing the foreign key column in the entity class that owns the relationship. 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16D9212-8042-4689-9A6E-4C448B62B9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877663"/>
              </p:ext>
            </p:extLst>
          </p:nvPr>
        </p:nvGraphicFramePr>
        <p:xfrm>
          <a:off x="2679097" y="5588996"/>
          <a:ext cx="1937432" cy="923330"/>
        </p:xfrm>
        <a:graphic>
          <a:graphicData uri="http://schemas.openxmlformats.org/drawingml/2006/table">
            <a:tbl>
              <a:tblPr/>
              <a:tblGrid>
                <a:gridCol w="1937432">
                  <a:extLst>
                    <a:ext uri="{9D8B030D-6E8A-4147-A177-3AD203B41FA5}">
                      <a16:colId xmlns:a16="http://schemas.microsoft.com/office/drawing/2014/main" val="3552352970"/>
                    </a:ext>
                  </a:extLst>
                </a:gridCol>
              </a:tblGrid>
              <a:tr h="92333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Trainer</a:t>
                      </a:r>
                      <a:endParaRPr lang="en-IN" dirty="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219494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13B124A-4D1C-4C46-8C30-B17D26B09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742821"/>
              </p:ext>
            </p:extLst>
          </p:nvPr>
        </p:nvGraphicFramePr>
        <p:xfrm>
          <a:off x="8520395" y="5588997"/>
          <a:ext cx="1937432" cy="923329"/>
        </p:xfrm>
        <a:graphic>
          <a:graphicData uri="http://schemas.openxmlformats.org/drawingml/2006/table">
            <a:tbl>
              <a:tblPr/>
              <a:tblGrid>
                <a:gridCol w="1937432">
                  <a:extLst>
                    <a:ext uri="{9D8B030D-6E8A-4147-A177-3AD203B41FA5}">
                      <a16:colId xmlns:a16="http://schemas.microsoft.com/office/drawing/2014/main" val="3552352970"/>
                    </a:ext>
                  </a:extLst>
                </a:gridCol>
              </a:tblGrid>
              <a:tr h="92332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Course</a:t>
                      </a:r>
                      <a:endParaRPr lang="en-IN" dirty="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2194947"/>
                  </a:ext>
                </a:extLst>
              </a:tr>
            </a:tbl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4F16DB40-A252-4F57-857A-F5B41B570162}"/>
              </a:ext>
            </a:extLst>
          </p:cNvPr>
          <p:cNvSpPr/>
          <p:nvPr/>
        </p:nvSpPr>
        <p:spPr>
          <a:xfrm>
            <a:off x="5769204" y="5632541"/>
            <a:ext cx="1649690" cy="836239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Allot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890BB0A-056C-4399-96CE-845F14C9DDE1}"/>
              </a:ext>
            </a:extLst>
          </p:cNvPr>
          <p:cNvCxnSpPr>
            <a:endCxn id="3" idx="2"/>
          </p:cNvCxnSpPr>
          <p:nvPr/>
        </p:nvCxnSpPr>
        <p:spPr>
          <a:xfrm>
            <a:off x="4616529" y="6050660"/>
            <a:ext cx="1152675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20DC77-EA74-40ED-A028-874988C57F5D}"/>
              </a:ext>
            </a:extLst>
          </p:cNvPr>
          <p:cNvCxnSpPr>
            <a:stCxn id="3" idx="6"/>
            <a:endCxn id="9" idx="1"/>
          </p:cNvCxnSpPr>
          <p:nvPr/>
        </p:nvCxnSpPr>
        <p:spPr>
          <a:xfrm>
            <a:off x="7418894" y="6050661"/>
            <a:ext cx="110150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E8234A6-BEB4-46BC-A2E2-668512F3FE62}"/>
              </a:ext>
            </a:extLst>
          </p:cNvPr>
          <p:cNvSpPr txBox="1"/>
          <p:nvPr/>
        </p:nvSpPr>
        <p:spPr>
          <a:xfrm>
            <a:off x="4683819" y="5577318"/>
            <a:ext cx="5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061BBC-E690-4916-964C-EAF285225AE6}"/>
              </a:ext>
            </a:extLst>
          </p:cNvPr>
          <p:cNvSpPr txBox="1"/>
          <p:nvPr/>
        </p:nvSpPr>
        <p:spPr>
          <a:xfrm>
            <a:off x="8045510" y="5588996"/>
            <a:ext cx="5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9F6DEB-1B9B-4840-A222-CEE7867F7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151" y="121070"/>
            <a:ext cx="689099" cy="6890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8A888C-79A7-4FD8-B237-4BA047821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0" t="51409" r="35749" b="33467"/>
          <a:stretch/>
        </p:blipFill>
        <p:spPr>
          <a:xfrm>
            <a:off x="375265" y="3020033"/>
            <a:ext cx="5186549" cy="1140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AE43F4-CAC4-4741-B43B-493FB97B6FD3}"/>
              </a:ext>
            </a:extLst>
          </p:cNvPr>
          <p:cNvSpPr txBox="1"/>
          <p:nvPr/>
        </p:nvSpPr>
        <p:spPr>
          <a:xfrm>
            <a:off x="1628638" y="1229065"/>
            <a:ext cx="42878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JPA Mapping</a:t>
            </a:r>
          </a:p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A) Many-To-Many 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CD8F4C-FA59-4BC7-A69E-604166BCAC27}"/>
              </a:ext>
            </a:extLst>
          </p:cNvPr>
          <p:cNvSpPr txBox="1"/>
          <p:nvPr/>
        </p:nvSpPr>
        <p:spPr>
          <a:xfrm>
            <a:off x="1910883" y="-56854"/>
            <a:ext cx="8370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Back-end Architecture</a:t>
            </a:r>
            <a:endParaRPr lang="en-IN" sz="4800" b="1" dirty="0">
              <a:ln w="13462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681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514667-8622-452A-A129-866103D3B67C}"/>
              </a:ext>
            </a:extLst>
          </p:cNvPr>
          <p:cNvSpPr txBox="1"/>
          <p:nvPr/>
        </p:nvSpPr>
        <p:spPr>
          <a:xfrm>
            <a:off x="5344998" y="1533795"/>
            <a:ext cx="66553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One-To-Many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mapping means that one row in a table is mapped to multiple rows in another table.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project remains incomplete without proper mapping, as it lacks the essential connections between entities.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4069B1-9676-475D-824A-C38453584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151" y="121070"/>
            <a:ext cx="689099" cy="689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D82E89-3B8A-40F9-B771-7CF5364E1E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7" t="40825" r="50593" b="50000"/>
          <a:stretch/>
        </p:blipFill>
        <p:spPr>
          <a:xfrm>
            <a:off x="5929460" y="4697720"/>
            <a:ext cx="5250653" cy="9789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AE8684-DDFB-4268-A69A-027BAFFC560E}"/>
              </a:ext>
            </a:extLst>
          </p:cNvPr>
          <p:cNvSpPr txBox="1"/>
          <p:nvPr/>
        </p:nvSpPr>
        <p:spPr>
          <a:xfrm>
            <a:off x="1641567" y="1373382"/>
            <a:ext cx="4287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 One-To-Many 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54DA23-D598-43A7-A8C0-24BC60E7A630}"/>
              </a:ext>
            </a:extLst>
          </p:cNvPr>
          <p:cNvSpPr txBox="1"/>
          <p:nvPr/>
        </p:nvSpPr>
        <p:spPr>
          <a:xfrm>
            <a:off x="2092823" y="50120"/>
            <a:ext cx="8370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Back-end Architecture</a:t>
            </a:r>
            <a:endParaRPr lang="en-IN" sz="4800" b="1" dirty="0">
              <a:ln w="13462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448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19CFC54-9775-412C-9FA3-09A12EB95A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3" t="25155" r="38686" b="16425"/>
          <a:stretch/>
        </p:blipFill>
        <p:spPr>
          <a:xfrm>
            <a:off x="6749589" y="2648933"/>
            <a:ext cx="4458879" cy="40063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EED541-8B5D-41FA-8E9D-D7FD37DDD2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6" t="10504" r="35831" b="52881"/>
          <a:stretch/>
        </p:blipFill>
        <p:spPr>
          <a:xfrm>
            <a:off x="6749590" y="282804"/>
            <a:ext cx="4458879" cy="23661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A31AF6-88EB-4936-9577-BA3C9E52C39C}"/>
              </a:ext>
            </a:extLst>
          </p:cNvPr>
          <p:cNvSpPr txBox="1"/>
          <p:nvPr/>
        </p:nvSpPr>
        <p:spPr>
          <a:xfrm>
            <a:off x="1523080" y="1844737"/>
            <a:ext cx="43551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Postman is an API platform for building and using APIs.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Postman allows the testing of web APIs. 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</a:p>
          <a:p>
            <a:pPr algn="just"/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9C65CC-6868-4F7B-BDB9-C8B6D79BFFC6}"/>
              </a:ext>
            </a:extLst>
          </p:cNvPr>
          <p:cNvSpPr txBox="1"/>
          <p:nvPr/>
        </p:nvSpPr>
        <p:spPr>
          <a:xfrm>
            <a:off x="1885358" y="4032315"/>
            <a:ext cx="43551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1B6705-661A-46E9-97ED-618ADDD577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151" y="121070"/>
            <a:ext cx="689099" cy="6890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273A5C-C28B-4090-A782-0FE34730012D}"/>
              </a:ext>
            </a:extLst>
          </p:cNvPr>
          <p:cNvSpPr txBox="1"/>
          <p:nvPr/>
        </p:nvSpPr>
        <p:spPr>
          <a:xfrm>
            <a:off x="1523080" y="1070392"/>
            <a:ext cx="4287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Postman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DBD457-9007-4D89-98AE-61FE714437CA}"/>
              </a:ext>
            </a:extLst>
          </p:cNvPr>
          <p:cNvSpPr txBox="1"/>
          <p:nvPr/>
        </p:nvSpPr>
        <p:spPr>
          <a:xfrm>
            <a:off x="575107" y="6111"/>
            <a:ext cx="7202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Back-end Architecture</a:t>
            </a:r>
            <a:endParaRPr lang="en-IN" sz="3600" b="1" dirty="0">
              <a:ln w="13462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429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05BE6A-A15C-4EC2-9C5F-6B407C9CE148}"/>
              </a:ext>
            </a:extLst>
          </p:cNvPr>
          <p:cNvSpPr txBox="1"/>
          <p:nvPr/>
        </p:nvSpPr>
        <p:spPr>
          <a:xfrm>
            <a:off x="1904214" y="1441054"/>
            <a:ext cx="9030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 is a relational database management system based on SQL used to store, retrieve, and manipulate data in relational databases.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EDA231-F386-4CCD-9259-49E4B5ED1B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" t="43545" r="80129" b="22336"/>
          <a:stretch/>
        </p:blipFill>
        <p:spPr>
          <a:xfrm>
            <a:off x="771714" y="2613746"/>
            <a:ext cx="1621411" cy="23398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796FD4-5216-44E7-AE07-60B7C48C9A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48" r="79250" b="29185"/>
          <a:stretch/>
        </p:blipFill>
        <p:spPr>
          <a:xfrm>
            <a:off x="4005072" y="2965932"/>
            <a:ext cx="2529840" cy="1417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328B40-D993-4835-B74E-F6EC9D0730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9764" r="71083" b="7111"/>
          <a:stretch/>
        </p:blipFill>
        <p:spPr>
          <a:xfrm>
            <a:off x="7767780" y="2797349"/>
            <a:ext cx="3525518" cy="15859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6F1F69-9405-4A77-BC8B-0CEEDFF0AB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4" r="77176" b="60000"/>
          <a:stretch/>
        </p:blipFill>
        <p:spPr>
          <a:xfrm>
            <a:off x="5608321" y="4736501"/>
            <a:ext cx="2575560" cy="18995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CFE61E-3FD4-4280-A9D0-DC7A270D78A7}"/>
              </a:ext>
            </a:extLst>
          </p:cNvPr>
          <p:cNvSpPr txBox="1"/>
          <p:nvPr/>
        </p:nvSpPr>
        <p:spPr>
          <a:xfrm>
            <a:off x="4005072" y="2578344"/>
            <a:ext cx="2322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BC5222-89DB-49D9-BAD6-8F8C5804D525}"/>
              </a:ext>
            </a:extLst>
          </p:cNvPr>
          <p:cNvSpPr txBox="1"/>
          <p:nvPr/>
        </p:nvSpPr>
        <p:spPr>
          <a:xfrm>
            <a:off x="7767780" y="2315159"/>
            <a:ext cx="2322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Trainer: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28C438-CCEC-40E0-BFEB-45C2062DFC42}"/>
              </a:ext>
            </a:extLst>
          </p:cNvPr>
          <p:cNvSpPr txBox="1"/>
          <p:nvPr/>
        </p:nvSpPr>
        <p:spPr>
          <a:xfrm>
            <a:off x="5512334" y="4383252"/>
            <a:ext cx="379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Mapped table of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batch_trainer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EF1C33-AAF7-4630-9524-52879BECF713}"/>
              </a:ext>
            </a:extLst>
          </p:cNvPr>
          <p:cNvSpPr txBox="1"/>
          <p:nvPr/>
        </p:nvSpPr>
        <p:spPr>
          <a:xfrm>
            <a:off x="650701" y="2244414"/>
            <a:ext cx="2322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Tables: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5605B05-782D-4E7C-BC56-62CC1D6B79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151" y="121070"/>
            <a:ext cx="689099" cy="6890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9DBF1CA-3843-4F28-ACBA-CA4EFEF9F826}"/>
              </a:ext>
            </a:extLst>
          </p:cNvPr>
          <p:cNvSpPr txBox="1"/>
          <p:nvPr/>
        </p:nvSpPr>
        <p:spPr>
          <a:xfrm>
            <a:off x="1673909" y="775459"/>
            <a:ext cx="4287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MySQL(Database)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69C944-6C8F-4B34-9C82-69790C0FF6E2}"/>
              </a:ext>
            </a:extLst>
          </p:cNvPr>
          <p:cNvSpPr txBox="1"/>
          <p:nvPr/>
        </p:nvSpPr>
        <p:spPr>
          <a:xfrm>
            <a:off x="2349795" y="-54512"/>
            <a:ext cx="8370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Back-end Architecture</a:t>
            </a:r>
            <a:endParaRPr lang="en-IN" sz="4800" b="1" dirty="0">
              <a:ln w="13462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345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F8B58F-2302-4D39-8230-1210A30F4DD9}"/>
              </a:ext>
            </a:extLst>
          </p:cNvPr>
          <p:cNvSpPr txBox="1"/>
          <p:nvPr/>
        </p:nvSpPr>
        <p:spPr>
          <a:xfrm>
            <a:off x="2356775" y="169682"/>
            <a:ext cx="8370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Front-end Architecture</a:t>
            </a:r>
            <a:endParaRPr lang="en-IN" sz="4800" b="1" dirty="0">
              <a:ln w="13462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83C78F-6C1D-409F-BA59-EBF114A58B60}"/>
              </a:ext>
            </a:extLst>
          </p:cNvPr>
          <p:cNvSpPr txBox="1"/>
          <p:nvPr/>
        </p:nvSpPr>
        <p:spPr>
          <a:xfrm>
            <a:off x="1234912" y="1334455"/>
            <a:ext cx="3195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Angular Js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414A80-2486-47B6-A965-9E944EAB65ED}"/>
              </a:ext>
            </a:extLst>
          </p:cNvPr>
          <p:cNvSpPr txBox="1"/>
          <p:nvPr/>
        </p:nvSpPr>
        <p:spPr>
          <a:xfrm>
            <a:off x="1234912" y="2114560"/>
            <a:ext cx="3195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Models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CD318A-49D4-4C05-BBDC-B5A044A92E0E}"/>
              </a:ext>
            </a:extLst>
          </p:cNvPr>
          <p:cNvSpPr txBox="1"/>
          <p:nvPr/>
        </p:nvSpPr>
        <p:spPr>
          <a:xfrm>
            <a:off x="4771535" y="2106730"/>
            <a:ext cx="3195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Components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4874A0-BCFF-4374-B9BD-8E000B6EAC6F}"/>
              </a:ext>
            </a:extLst>
          </p:cNvPr>
          <p:cNvSpPr txBox="1"/>
          <p:nvPr/>
        </p:nvSpPr>
        <p:spPr>
          <a:xfrm>
            <a:off x="8146331" y="2106730"/>
            <a:ext cx="3195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Service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6B54F7-2631-450D-A4C4-01F534360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533" y="2918180"/>
            <a:ext cx="3343742" cy="261974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9F10B7-B0C9-4F8B-9A31-0B672041CC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709" y="2830155"/>
            <a:ext cx="2200582" cy="385816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97EC8C-F274-4B95-BED2-066564272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858" y="2830155"/>
            <a:ext cx="2819794" cy="201005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693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413E45-991E-493F-9488-E40896CA7310}"/>
              </a:ext>
            </a:extLst>
          </p:cNvPr>
          <p:cNvSpPr txBox="1"/>
          <p:nvPr/>
        </p:nvSpPr>
        <p:spPr>
          <a:xfrm>
            <a:off x="2614420" y="-129418"/>
            <a:ext cx="69631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Demo Screenshots</a:t>
            </a:r>
            <a:endParaRPr lang="en-IN" sz="4800" b="1" dirty="0">
              <a:ln w="13462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0C5AE8-2DAD-4D44-A7A6-36604EA927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3" r="1418" b="6253"/>
          <a:stretch/>
        </p:blipFill>
        <p:spPr>
          <a:xfrm>
            <a:off x="223283" y="970960"/>
            <a:ext cx="11745434" cy="560095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448232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454F8C-22CE-43B0-8385-EB237F6E01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2" b="6117"/>
          <a:stretch/>
        </p:blipFill>
        <p:spPr>
          <a:xfrm>
            <a:off x="265521" y="825092"/>
            <a:ext cx="11660957" cy="549086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010609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88E938-3A66-4026-96F8-CA5F427558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9" r="1186" b="8453"/>
          <a:stretch/>
        </p:blipFill>
        <p:spPr>
          <a:xfrm>
            <a:off x="183822" y="496041"/>
            <a:ext cx="11824355" cy="586591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094144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3D2B2B-47D4-4D2B-9B76-404BFB489653}"/>
              </a:ext>
            </a:extLst>
          </p:cNvPr>
          <p:cNvSpPr txBox="1"/>
          <p:nvPr/>
        </p:nvSpPr>
        <p:spPr>
          <a:xfrm>
            <a:off x="2856394" y="480767"/>
            <a:ext cx="8370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Future Upgradation</a:t>
            </a:r>
            <a:endParaRPr lang="en-IN" sz="4800" b="1" dirty="0">
              <a:ln w="13462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168A90-9020-427C-BA8B-ED36A17573D9}"/>
              </a:ext>
            </a:extLst>
          </p:cNvPr>
          <p:cNvSpPr txBox="1"/>
          <p:nvPr/>
        </p:nvSpPr>
        <p:spPr>
          <a:xfrm>
            <a:off x="2073896" y="2007909"/>
            <a:ext cx="8964891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Attendance and Presence Management: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Develop features to monitor trainer attendance and presence during scheduled 	sessions, ensuring accountability and reliability.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Analysis and Reporting: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Generate detailed reports and analytics to evaluate trainer performance, including 	metrics such as session attendance, student feedback, and course completion 	rates.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 Optimization: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Optimize resource allocation by analyzing trainer availability and workload to 	ensure efficient utilization of trainer resources.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051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8184AE-AA8A-470F-AFB4-A590F5216613}"/>
              </a:ext>
            </a:extLst>
          </p:cNvPr>
          <p:cNvSpPr txBox="1"/>
          <p:nvPr/>
        </p:nvSpPr>
        <p:spPr>
          <a:xfrm>
            <a:off x="4242135" y="0"/>
            <a:ext cx="4223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Conclusion</a:t>
            </a:r>
            <a:endParaRPr lang="en-IN" sz="4800" b="1" dirty="0">
              <a:ln w="13462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34919E-761C-4B6C-B5EF-61FE172B5A9F}"/>
              </a:ext>
            </a:extLst>
          </p:cNvPr>
          <p:cNvSpPr txBox="1"/>
          <p:nvPr/>
        </p:nvSpPr>
        <p:spPr>
          <a:xfrm>
            <a:off x="2347274" y="1263192"/>
            <a:ext cx="8634953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system to manage information about trainers, including their personal details, courses taught, and availability.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functionality to accurately track and record the total number of hours taught by each trainer across various courses and topics.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703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red text on a black background&#10;&#10;Description automatically generated">
            <a:extLst>
              <a:ext uri="{FF2B5EF4-FFF2-40B4-BE49-F238E27FC236}">
                <a16:creationId xmlns:a16="http://schemas.microsoft.com/office/drawing/2014/main" id="{B3E5FE1A-7B3D-B21E-081F-67E1579A1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008" y="227146"/>
            <a:ext cx="2714625" cy="7334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F0EC15-B3D1-3CB0-449F-C62FE633780A}"/>
              </a:ext>
            </a:extLst>
          </p:cNvPr>
          <p:cNvSpPr txBox="1"/>
          <p:nvPr/>
        </p:nvSpPr>
        <p:spPr>
          <a:xfrm>
            <a:off x="2056052" y="1810138"/>
            <a:ext cx="7333861" cy="4651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Aim of Project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Implementation plan &amp; timeline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ER-Diagram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Entities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Back-End Architecture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Front-End Architecture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Demo Screenshots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Future Scope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14FED8-68C9-425F-8009-C753498E17EF}"/>
              </a:ext>
            </a:extLst>
          </p:cNvPr>
          <p:cNvSpPr txBox="1"/>
          <p:nvPr/>
        </p:nvSpPr>
        <p:spPr>
          <a:xfrm>
            <a:off x="2571333" y="545072"/>
            <a:ext cx="7049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Project Overview</a:t>
            </a:r>
            <a:endParaRPr lang="en-IN" sz="4800" b="1" dirty="0">
              <a:ln w="13462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432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CB6E4E-61AC-4DB0-B7C6-643DB872D94E}"/>
              </a:ext>
            </a:extLst>
          </p:cNvPr>
          <p:cNvSpPr txBox="1"/>
          <p:nvPr/>
        </p:nvSpPr>
        <p:spPr>
          <a:xfrm>
            <a:off x="2771553" y="2194471"/>
            <a:ext cx="83702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Thank You</a:t>
            </a:r>
            <a:endParaRPr lang="en-IN" sz="8800" b="1" dirty="0">
              <a:ln w="13462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415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0924C7-F99F-89EB-B962-360ACF7656A7}"/>
              </a:ext>
            </a:extLst>
          </p:cNvPr>
          <p:cNvSpPr txBox="1"/>
          <p:nvPr/>
        </p:nvSpPr>
        <p:spPr>
          <a:xfrm>
            <a:off x="2957804" y="2425960"/>
            <a:ext cx="6802016" cy="2062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aim of the project "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Trainer Tracking Report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is to develop a comprehensive Web solution that facilitates efficient management of trainer-related activities within an organization offering Multiple courses.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60A511-1938-42F1-9180-921FF59F9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151" y="121070"/>
            <a:ext cx="689099" cy="6890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D07122-D17F-45F7-A290-2201CCF8C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956" y="890875"/>
            <a:ext cx="1388684" cy="11771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CC6C13-9105-41EC-A0B6-6E7D83F26DCB}"/>
              </a:ext>
            </a:extLst>
          </p:cNvPr>
          <p:cNvSpPr txBox="1"/>
          <p:nvPr/>
        </p:nvSpPr>
        <p:spPr>
          <a:xfrm>
            <a:off x="4175806" y="1000486"/>
            <a:ext cx="5892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Aim of Project</a:t>
            </a:r>
            <a:endParaRPr lang="en-IN" sz="4800" b="1" dirty="0">
              <a:ln w="13462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467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>
            <a:extLst>
              <a:ext uri="{FF2B5EF4-FFF2-40B4-BE49-F238E27FC236}">
                <a16:creationId xmlns:a16="http://schemas.microsoft.com/office/drawing/2014/main" id="{1CE656DF-9E44-4BDC-B497-A14DCA723A36}"/>
              </a:ext>
            </a:extLst>
          </p:cNvPr>
          <p:cNvSpPr/>
          <p:nvPr/>
        </p:nvSpPr>
        <p:spPr>
          <a:xfrm flipH="1">
            <a:off x="2246823" y="1396687"/>
            <a:ext cx="45719" cy="4608187"/>
          </a:xfrm>
          <a:prstGeom prst="roundRect">
            <a:avLst>
              <a:gd name="adj" fmla="val 225151"/>
            </a:avLst>
          </a:prstGeom>
          <a:solidFill>
            <a:srgbClr val="FE8A8A"/>
          </a:solidFill>
          <a:ln/>
        </p:spPr>
      </p:sp>
      <p:sp>
        <p:nvSpPr>
          <p:cNvPr id="4" name="Shape 5">
            <a:extLst>
              <a:ext uri="{FF2B5EF4-FFF2-40B4-BE49-F238E27FC236}">
                <a16:creationId xmlns:a16="http://schemas.microsoft.com/office/drawing/2014/main" id="{501316DF-F2E6-493A-8F15-361FD6753BE7}"/>
              </a:ext>
            </a:extLst>
          </p:cNvPr>
          <p:cNvSpPr/>
          <p:nvPr/>
        </p:nvSpPr>
        <p:spPr>
          <a:xfrm>
            <a:off x="2064716" y="157028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E7272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4">
            <a:extLst>
              <a:ext uri="{FF2B5EF4-FFF2-40B4-BE49-F238E27FC236}">
                <a16:creationId xmlns:a16="http://schemas.microsoft.com/office/drawing/2014/main" id="{57963410-4532-4C1D-9EC7-D01F31923E9D}"/>
              </a:ext>
            </a:extLst>
          </p:cNvPr>
          <p:cNvSpPr/>
          <p:nvPr/>
        </p:nvSpPr>
        <p:spPr>
          <a:xfrm>
            <a:off x="2564659" y="1797987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FE8A8A"/>
          </a:solidFill>
          <a:ln/>
        </p:spPr>
      </p:sp>
      <p:sp>
        <p:nvSpPr>
          <p:cNvPr id="6" name="Shape 10">
            <a:extLst>
              <a:ext uri="{FF2B5EF4-FFF2-40B4-BE49-F238E27FC236}">
                <a16:creationId xmlns:a16="http://schemas.microsoft.com/office/drawing/2014/main" id="{4DFE68DA-DE34-477E-802A-9F0AA9762F02}"/>
              </a:ext>
            </a:extLst>
          </p:cNvPr>
          <p:cNvSpPr/>
          <p:nvPr/>
        </p:nvSpPr>
        <p:spPr>
          <a:xfrm>
            <a:off x="2064716" y="307261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E8A8A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Shape 9">
            <a:extLst>
              <a:ext uri="{FF2B5EF4-FFF2-40B4-BE49-F238E27FC236}">
                <a16:creationId xmlns:a16="http://schemas.microsoft.com/office/drawing/2014/main" id="{886BF912-86D3-469F-85E1-606BF2A5DCEC}"/>
              </a:ext>
            </a:extLst>
          </p:cNvPr>
          <p:cNvSpPr/>
          <p:nvPr/>
        </p:nvSpPr>
        <p:spPr>
          <a:xfrm>
            <a:off x="2564659" y="3300318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FE8A8A"/>
          </a:solidFill>
          <a:ln/>
        </p:spPr>
      </p:sp>
      <p:sp>
        <p:nvSpPr>
          <p:cNvPr id="8" name="Shape 15">
            <a:extLst>
              <a:ext uri="{FF2B5EF4-FFF2-40B4-BE49-F238E27FC236}">
                <a16:creationId xmlns:a16="http://schemas.microsoft.com/office/drawing/2014/main" id="{1A660ADD-EF93-45FC-8087-CB4014124C22}"/>
              </a:ext>
            </a:extLst>
          </p:cNvPr>
          <p:cNvSpPr/>
          <p:nvPr/>
        </p:nvSpPr>
        <p:spPr>
          <a:xfrm>
            <a:off x="2064716" y="457494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E8A8A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Shape 14">
            <a:extLst>
              <a:ext uri="{FF2B5EF4-FFF2-40B4-BE49-F238E27FC236}">
                <a16:creationId xmlns:a16="http://schemas.microsoft.com/office/drawing/2014/main" id="{48714A77-20D4-4802-A285-ACF82BA0D725}"/>
              </a:ext>
            </a:extLst>
          </p:cNvPr>
          <p:cNvSpPr/>
          <p:nvPr/>
        </p:nvSpPr>
        <p:spPr>
          <a:xfrm>
            <a:off x="2564659" y="4802648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FE8A8A"/>
          </a:solidFill>
          <a:ln/>
        </p:spPr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B396C56C-3686-4D5E-85C7-37BFB357E1B6}"/>
              </a:ext>
            </a:extLst>
          </p:cNvPr>
          <p:cNvSpPr/>
          <p:nvPr/>
        </p:nvSpPr>
        <p:spPr>
          <a:xfrm>
            <a:off x="2247001" y="1611952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12" name="Text 11">
            <a:extLst>
              <a:ext uri="{FF2B5EF4-FFF2-40B4-BE49-F238E27FC236}">
                <a16:creationId xmlns:a16="http://schemas.microsoft.com/office/drawing/2014/main" id="{B4CB0177-A7B9-4A42-BD68-D1AF145A004B}"/>
              </a:ext>
            </a:extLst>
          </p:cNvPr>
          <p:cNvSpPr/>
          <p:nvPr/>
        </p:nvSpPr>
        <p:spPr>
          <a:xfrm>
            <a:off x="2217592" y="3114283"/>
            <a:ext cx="1940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16">
            <a:extLst>
              <a:ext uri="{FF2B5EF4-FFF2-40B4-BE49-F238E27FC236}">
                <a16:creationId xmlns:a16="http://schemas.microsoft.com/office/drawing/2014/main" id="{F83F5A89-452A-4AB2-9452-7DF07523FAE0}"/>
              </a:ext>
            </a:extLst>
          </p:cNvPr>
          <p:cNvSpPr/>
          <p:nvPr/>
        </p:nvSpPr>
        <p:spPr>
          <a:xfrm>
            <a:off x="2214854" y="4616613"/>
            <a:ext cx="19966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24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999469-1ADA-4FF8-8BEF-F035C83D5FDD}"/>
              </a:ext>
            </a:extLst>
          </p:cNvPr>
          <p:cNvSpPr txBox="1"/>
          <p:nvPr/>
        </p:nvSpPr>
        <p:spPr>
          <a:xfrm>
            <a:off x="3513055" y="1461798"/>
            <a:ext cx="63864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1: Find Problem statement in Symbiosis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find the latest and most accurate information on problem statements at Symbiosis.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257E8F-BFD1-40C9-843C-11CB6B60B7A4}"/>
              </a:ext>
            </a:extLst>
          </p:cNvPr>
          <p:cNvSpPr txBox="1"/>
          <p:nvPr/>
        </p:nvSpPr>
        <p:spPr>
          <a:xfrm>
            <a:off x="3597096" y="2992155"/>
            <a:ext cx="63023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2: Research and Analysis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and analysis to gain a deeper understanding of the identified problem.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0A6D07-D525-4763-8F01-8178302E524F}"/>
              </a:ext>
            </a:extLst>
          </p:cNvPr>
          <p:cNvSpPr txBox="1"/>
          <p:nvPr/>
        </p:nvSpPr>
        <p:spPr>
          <a:xfrm>
            <a:off x="3597096" y="4491711"/>
            <a:ext cx="66077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3: Development and Design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3 utilizes Spring Boot for backend logic, Angular for frontend design, and HTML/CSS for visual elements. MySQL is employed for effective data management in the project.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A6F947A-42CA-4615-9DCC-F569252AA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151" y="121070"/>
            <a:ext cx="689099" cy="6890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E51FCB2-FFF2-481E-BB92-34FB1B2EA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417" y="1433680"/>
            <a:ext cx="776340" cy="7824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19C7D4F-5112-4BAA-84AB-3524F48CF4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920" y="3126765"/>
            <a:ext cx="729092" cy="80799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BF3635-765B-4913-B314-58F9105334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920" y="4802648"/>
            <a:ext cx="776340" cy="99870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A73A82C-976D-4FD1-8394-CE68370E93B1}"/>
              </a:ext>
            </a:extLst>
          </p:cNvPr>
          <p:cNvSpPr txBox="1"/>
          <p:nvPr/>
        </p:nvSpPr>
        <p:spPr>
          <a:xfrm>
            <a:off x="1492629" y="22129"/>
            <a:ext cx="10230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Implementation &amp; Timeline</a:t>
            </a:r>
            <a:endParaRPr lang="en-IN" sz="4800" b="1" dirty="0">
              <a:ln w="13462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923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E1AED8-D921-50F9-A812-EBEA3F399EB0}"/>
              </a:ext>
            </a:extLst>
          </p:cNvPr>
          <p:cNvSpPr txBox="1"/>
          <p:nvPr/>
        </p:nvSpPr>
        <p:spPr>
          <a:xfrm>
            <a:off x="1897223" y="1271506"/>
            <a:ext cx="963541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Trainer Management: 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Create a system to manage information about trainers, including their 	personal details, courses taught, and availability.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Tracking Total Hours Taught: 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Implement functionality to accurately track and record the total	number  	of hours taught by each trainer across various courses and topics.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Interface: 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Design an intuitive and user-friendly interface for trainers, 	administrators, and other stakeholders to easily access and 	interact with 	the system.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BEC012-6EAB-414C-A8BB-5C87CDD1A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151" y="121070"/>
            <a:ext cx="689099" cy="6890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EDDAE0-891D-4D68-BD02-0648755187CA}"/>
              </a:ext>
            </a:extLst>
          </p:cNvPr>
          <p:cNvSpPr txBox="1"/>
          <p:nvPr/>
        </p:nvSpPr>
        <p:spPr>
          <a:xfrm>
            <a:off x="4673646" y="231182"/>
            <a:ext cx="40825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Objectives</a:t>
            </a:r>
            <a:endParaRPr lang="en-IN" sz="4800" b="1" dirty="0">
              <a:ln w="13462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411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166890-A4DB-4424-B2F7-90E5B835971C}"/>
              </a:ext>
            </a:extLst>
          </p:cNvPr>
          <p:cNvSpPr txBox="1"/>
          <p:nvPr/>
        </p:nvSpPr>
        <p:spPr>
          <a:xfrm>
            <a:off x="3363004" y="-22826"/>
            <a:ext cx="6309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Technology Stack</a:t>
            </a:r>
            <a:endParaRPr lang="en-IN" sz="4800" b="1" dirty="0">
              <a:ln w="13462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9">
            <a:extLst>
              <a:ext uri="{FF2B5EF4-FFF2-40B4-BE49-F238E27FC236}">
                <a16:creationId xmlns:a16="http://schemas.microsoft.com/office/drawing/2014/main" id="{59816481-2297-47D8-BA09-EE9743EA9204}"/>
              </a:ext>
            </a:extLst>
          </p:cNvPr>
          <p:cNvSpPr/>
          <p:nvPr/>
        </p:nvSpPr>
        <p:spPr>
          <a:xfrm>
            <a:off x="1997035" y="2578561"/>
            <a:ext cx="9365768" cy="992505"/>
          </a:xfrm>
          <a:prstGeom prst="rect">
            <a:avLst/>
          </a:prstGeom>
          <a:solidFill>
            <a:srgbClr val="FFFFFF">
              <a:alpha val="4000"/>
            </a:srgbClr>
          </a:solidFill>
          <a:ln>
            <a:solidFill>
              <a:schemeClr val="tx1"/>
            </a:solidFill>
          </a:ln>
        </p:spPr>
        <p:txBody>
          <a:bodyPr/>
          <a:lstStyle/>
          <a:p>
            <a:endParaRPr lang="en-IN" dirty="0"/>
          </a:p>
        </p:txBody>
      </p:sp>
      <p:sp>
        <p:nvSpPr>
          <p:cNvPr id="5" name="Shape 6">
            <a:extLst>
              <a:ext uri="{FF2B5EF4-FFF2-40B4-BE49-F238E27FC236}">
                <a16:creationId xmlns:a16="http://schemas.microsoft.com/office/drawing/2014/main" id="{986BE708-36EF-4D05-A0B9-16A005A1028B}"/>
              </a:ext>
            </a:extLst>
          </p:cNvPr>
          <p:cNvSpPr/>
          <p:nvPr/>
        </p:nvSpPr>
        <p:spPr>
          <a:xfrm>
            <a:off x="1997036" y="1586056"/>
            <a:ext cx="9365771" cy="992505"/>
          </a:xfrm>
          <a:prstGeom prst="rect">
            <a:avLst/>
          </a:prstGeom>
          <a:solidFill>
            <a:srgbClr val="000000">
              <a:alpha val="4000"/>
            </a:srgbClr>
          </a:solidFill>
          <a:ln>
            <a:solidFill>
              <a:schemeClr val="tx1"/>
            </a:solidFill>
          </a:ln>
        </p:spPr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08D0D840-0FF8-4230-AD5C-5B2AA0030F76}"/>
              </a:ext>
            </a:extLst>
          </p:cNvPr>
          <p:cNvSpPr/>
          <p:nvPr/>
        </p:nvSpPr>
        <p:spPr>
          <a:xfrm>
            <a:off x="1997036" y="948953"/>
            <a:ext cx="9365769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>
            <a:solidFill>
              <a:schemeClr val="tx1"/>
            </a:solidFill>
          </a:ln>
        </p:spPr>
        <p:txBody>
          <a:bodyPr/>
          <a:lstStyle/>
          <a:p>
            <a:endParaRPr lang="en-IN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9741D1F1-B104-4FB2-808D-EA34E2F58C3C}"/>
              </a:ext>
            </a:extLst>
          </p:cNvPr>
          <p:cNvSpPr/>
          <p:nvPr/>
        </p:nvSpPr>
        <p:spPr>
          <a:xfrm>
            <a:off x="2668218" y="1032041"/>
            <a:ext cx="214425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Requirement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7564BD92-D5BF-411E-9DB2-09B43967E2A2}"/>
              </a:ext>
            </a:extLst>
          </p:cNvPr>
          <p:cNvSpPr/>
          <p:nvPr/>
        </p:nvSpPr>
        <p:spPr>
          <a:xfrm>
            <a:off x="6911023" y="1064371"/>
            <a:ext cx="186633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Description</a:t>
            </a:r>
            <a:endParaRPr lang="en-US" sz="17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71580D-9329-4358-9168-FB61CEFFB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979" y="1752339"/>
            <a:ext cx="628650" cy="7120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8E7F38-D1B4-4E22-A359-21A8CAD90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979" y="2718931"/>
            <a:ext cx="628650" cy="705852"/>
          </a:xfrm>
          <a:prstGeom prst="rect">
            <a:avLst/>
          </a:prstGeom>
        </p:spPr>
      </p:pic>
      <p:sp>
        <p:nvSpPr>
          <p:cNvPr id="13" name="Shape 9">
            <a:extLst>
              <a:ext uri="{FF2B5EF4-FFF2-40B4-BE49-F238E27FC236}">
                <a16:creationId xmlns:a16="http://schemas.microsoft.com/office/drawing/2014/main" id="{43BF43C7-FA19-4303-AB44-E03985B41979}"/>
              </a:ext>
            </a:extLst>
          </p:cNvPr>
          <p:cNvSpPr/>
          <p:nvPr/>
        </p:nvSpPr>
        <p:spPr>
          <a:xfrm>
            <a:off x="1973349" y="4563570"/>
            <a:ext cx="9389454" cy="992505"/>
          </a:xfrm>
          <a:prstGeom prst="rect">
            <a:avLst/>
          </a:prstGeom>
          <a:solidFill>
            <a:srgbClr val="FFFFFF">
              <a:alpha val="4000"/>
            </a:srgbClr>
          </a:solidFill>
          <a:ln>
            <a:solidFill>
              <a:schemeClr val="tx1"/>
            </a:solidFill>
          </a:ln>
        </p:spPr>
        <p:txBody>
          <a:bodyPr/>
          <a:lstStyle/>
          <a:p>
            <a:endParaRPr lang="en-IN" dirty="0"/>
          </a:p>
        </p:txBody>
      </p:sp>
      <p:sp>
        <p:nvSpPr>
          <p:cNvPr id="14" name="Shape 6">
            <a:extLst>
              <a:ext uri="{FF2B5EF4-FFF2-40B4-BE49-F238E27FC236}">
                <a16:creationId xmlns:a16="http://schemas.microsoft.com/office/drawing/2014/main" id="{FE1E32B3-F623-42CA-85E9-7A1819FA692D}"/>
              </a:ext>
            </a:extLst>
          </p:cNvPr>
          <p:cNvSpPr/>
          <p:nvPr/>
        </p:nvSpPr>
        <p:spPr>
          <a:xfrm>
            <a:off x="1997035" y="3571065"/>
            <a:ext cx="9365768" cy="992505"/>
          </a:xfrm>
          <a:prstGeom prst="rect">
            <a:avLst/>
          </a:prstGeom>
          <a:solidFill>
            <a:srgbClr val="000000">
              <a:alpha val="4000"/>
            </a:srgbClr>
          </a:solidFill>
          <a:ln>
            <a:solidFill>
              <a:schemeClr val="tx1"/>
            </a:solidFill>
          </a:ln>
        </p:spPr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70C4353-4349-4ED8-B89F-DD2EDC0286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979" y="3685189"/>
            <a:ext cx="628650" cy="6733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6F8E7CA-C4E8-45AB-9741-7C3B9CF48D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979" y="4709852"/>
            <a:ext cx="865781" cy="708520"/>
          </a:xfrm>
          <a:prstGeom prst="rect">
            <a:avLst/>
          </a:prstGeom>
        </p:spPr>
      </p:pic>
      <p:sp>
        <p:nvSpPr>
          <p:cNvPr id="19" name="Shape 6">
            <a:extLst>
              <a:ext uri="{FF2B5EF4-FFF2-40B4-BE49-F238E27FC236}">
                <a16:creationId xmlns:a16="http://schemas.microsoft.com/office/drawing/2014/main" id="{E9BC0D07-B66E-45D6-AFB8-263FDC9D41C8}"/>
              </a:ext>
            </a:extLst>
          </p:cNvPr>
          <p:cNvSpPr/>
          <p:nvPr/>
        </p:nvSpPr>
        <p:spPr>
          <a:xfrm>
            <a:off x="1997035" y="5556074"/>
            <a:ext cx="9365768" cy="992505"/>
          </a:xfrm>
          <a:prstGeom prst="rect">
            <a:avLst/>
          </a:prstGeom>
          <a:solidFill>
            <a:srgbClr val="000000">
              <a:alpha val="4000"/>
            </a:srgbClr>
          </a:solidFill>
          <a:ln>
            <a:solidFill>
              <a:schemeClr val="tx1"/>
            </a:solidFill>
          </a:ln>
        </p:spPr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088F006-64D4-43CF-B2D5-F3B40D4DB9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979" y="5660087"/>
            <a:ext cx="784478" cy="784478"/>
          </a:xfrm>
          <a:prstGeom prst="rect">
            <a:avLst/>
          </a:prstGeom>
        </p:spPr>
      </p:pic>
      <p:sp>
        <p:nvSpPr>
          <p:cNvPr id="22" name="Text 4">
            <a:extLst>
              <a:ext uri="{FF2B5EF4-FFF2-40B4-BE49-F238E27FC236}">
                <a16:creationId xmlns:a16="http://schemas.microsoft.com/office/drawing/2014/main" id="{58671BEE-4BC3-466F-933F-6FE894920846}"/>
              </a:ext>
            </a:extLst>
          </p:cNvPr>
          <p:cNvSpPr/>
          <p:nvPr/>
        </p:nvSpPr>
        <p:spPr>
          <a:xfrm>
            <a:off x="3496571" y="1829912"/>
            <a:ext cx="214425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HTML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4">
            <a:extLst>
              <a:ext uri="{FF2B5EF4-FFF2-40B4-BE49-F238E27FC236}">
                <a16:creationId xmlns:a16="http://schemas.microsoft.com/office/drawing/2014/main" id="{FED8C72F-620D-4255-A955-1ECF9A5FEB26}"/>
              </a:ext>
            </a:extLst>
          </p:cNvPr>
          <p:cNvSpPr/>
          <p:nvPr/>
        </p:nvSpPr>
        <p:spPr>
          <a:xfrm>
            <a:off x="3496571" y="2835297"/>
            <a:ext cx="214425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CSS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4">
            <a:extLst>
              <a:ext uri="{FF2B5EF4-FFF2-40B4-BE49-F238E27FC236}">
                <a16:creationId xmlns:a16="http://schemas.microsoft.com/office/drawing/2014/main" id="{122E9319-D999-468C-86E3-AE6E75771FDF}"/>
              </a:ext>
            </a:extLst>
          </p:cNvPr>
          <p:cNvSpPr/>
          <p:nvPr/>
        </p:nvSpPr>
        <p:spPr>
          <a:xfrm>
            <a:off x="3496571" y="3802838"/>
            <a:ext cx="214425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Angular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4">
            <a:extLst>
              <a:ext uri="{FF2B5EF4-FFF2-40B4-BE49-F238E27FC236}">
                <a16:creationId xmlns:a16="http://schemas.microsoft.com/office/drawing/2014/main" id="{42A7006E-94B1-404A-8F55-9B5B005E64C3}"/>
              </a:ext>
            </a:extLst>
          </p:cNvPr>
          <p:cNvSpPr/>
          <p:nvPr/>
        </p:nvSpPr>
        <p:spPr>
          <a:xfrm>
            <a:off x="3496571" y="4812554"/>
            <a:ext cx="214425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Spring Boot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4">
            <a:extLst>
              <a:ext uri="{FF2B5EF4-FFF2-40B4-BE49-F238E27FC236}">
                <a16:creationId xmlns:a16="http://schemas.microsoft.com/office/drawing/2014/main" id="{C40B519B-EBF0-4DC9-83D8-2B6FD9366C29}"/>
              </a:ext>
            </a:extLst>
          </p:cNvPr>
          <p:cNvSpPr/>
          <p:nvPr/>
        </p:nvSpPr>
        <p:spPr>
          <a:xfrm>
            <a:off x="3471616" y="5752768"/>
            <a:ext cx="214425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MySQL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7CD819-7A87-4D17-831A-05E6C6C87AD6}"/>
              </a:ext>
            </a:extLst>
          </p:cNvPr>
          <p:cNvSpPr txBox="1"/>
          <p:nvPr/>
        </p:nvSpPr>
        <p:spPr>
          <a:xfrm>
            <a:off x="5116716" y="1723701"/>
            <a:ext cx="6264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HTML(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HyperText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Markup Language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is used in web pages because it provides a structure for the content on the page.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E9557F7-D71E-4577-9CF9-BA4E0158D1C9}"/>
              </a:ext>
            </a:extLst>
          </p:cNvPr>
          <p:cNvCxnSpPr/>
          <p:nvPr/>
        </p:nvCxnSpPr>
        <p:spPr>
          <a:xfrm>
            <a:off x="5062192" y="941148"/>
            <a:ext cx="0" cy="56074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4572686-8951-4341-8BF5-4A7F34A0E4D3}"/>
              </a:ext>
            </a:extLst>
          </p:cNvPr>
          <p:cNvCxnSpPr/>
          <p:nvPr/>
        </p:nvCxnSpPr>
        <p:spPr>
          <a:xfrm>
            <a:off x="3288823" y="1586056"/>
            <a:ext cx="0" cy="49625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D019B92-300D-427A-87BA-B7BEE7505CDA}"/>
              </a:ext>
            </a:extLst>
          </p:cNvPr>
          <p:cNvSpPr txBox="1"/>
          <p:nvPr/>
        </p:nvSpPr>
        <p:spPr>
          <a:xfrm>
            <a:off x="5135122" y="2723502"/>
            <a:ext cx="62642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 (Cascading Style Sheets) is used to style and layout web pages.</a:t>
            </a:r>
          </a:p>
          <a:p>
            <a:pPr algn="just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AD713A-A4B2-4423-9BA8-252FB43A453B}"/>
              </a:ext>
            </a:extLst>
          </p:cNvPr>
          <p:cNvSpPr txBox="1"/>
          <p:nvPr/>
        </p:nvSpPr>
        <p:spPr>
          <a:xfrm>
            <a:off x="5080366" y="3654614"/>
            <a:ext cx="6264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Angular is a platform and framework for building single-page client applications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5703EB-BFC5-4752-9BE2-271C66B5CC4B}"/>
              </a:ext>
            </a:extLst>
          </p:cNvPr>
          <p:cNvSpPr txBox="1"/>
          <p:nvPr/>
        </p:nvSpPr>
        <p:spPr>
          <a:xfrm>
            <a:off x="5036969" y="4636312"/>
            <a:ext cx="63510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Spring Boot is a tool that makes developing web application and microservices with Spring Framework faster and easier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ACD01D7-A57A-4693-8E87-4B2C4BAAC506}"/>
              </a:ext>
            </a:extLst>
          </p:cNvPr>
          <p:cNvSpPr txBox="1"/>
          <p:nvPr/>
        </p:nvSpPr>
        <p:spPr>
          <a:xfrm>
            <a:off x="5103143" y="5613992"/>
            <a:ext cx="6171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 is a relational database management system.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used to access databases.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95DBD7F-7CA5-45A6-B7F9-0CF4897F80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151" y="121070"/>
            <a:ext cx="689099" cy="68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284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C2A6DF2-FECF-7E44-3CF3-6BA992A560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967390"/>
              </p:ext>
            </p:extLst>
          </p:nvPr>
        </p:nvGraphicFramePr>
        <p:xfrm>
          <a:off x="303397" y="2022798"/>
          <a:ext cx="2642638" cy="365760"/>
        </p:xfrm>
        <a:graphic>
          <a:graphicData uri="http://schemas.openxmlformats.org/drawingml/2006/table">
            <a:tbl>
              <a:tblPr/>
              <a:tblGrid>
                <a:gridCol w="2642638">
                  <a:extLst>
                    <a:ext uri="{9D8B030D-6E8A-4147-A177-3AD203B41FA5}">
                      <a16:colId xmlns:a16="http://schemas.microsoft.com/office/drawing/2014/main" val="3552352970"/>
                    </a:ext>
                  </a:extLst>
                </a:gridCol>
              </a:tblGrid>
              <a:tr h="3581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Batch</a:t>
                      </a:r>
                      <a:endParaRPr lang="en-IN" dirty="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219494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C7BE379-B99B-6E3A-F939-2012BFF1B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954804"/>
              </p:ext>
            </p:extLst>
          </p:nvPr>
        </p:nvGraphicFramePr>
        <p:xfrm>
          <a:off x="303398" y="2378501"/>
          <a:ext cx="422730" cy="491490"/>
        </p:xfrm>
        <a:graphic>
          <a:graphicData uri="http://schemas.openxmlformats.org/drawingml/2006/table">
            <a:tbl>
              <a:tblPr/>
              <a:tblGrid>
                <a:gridCol w="422730">
                  <a:extLst>
                    <a:ext uri="{9D8B030D-6E8A-4147-A177-3AD203B41FA5}">
                      <a16:colId xmlns:a16="http://schemas.microsoft.com/office/drawing/2014/main" val="2764505802"/>
                    </a:ext>
                  </a:extLst>
                </a:gridCol>
              </a:tblGrid>
              <a:tr h="491490">
                <a:tc>
                  <a:txBody>
                    <a:bodyPr/>
                    <a:lstStyle/>
                    <a:p>
                      <a:r>
                        <a:rPr lang="en-US" sz="1100" dirty="0"/>
                        <a:t>PK</a:t>
                      </a:r>
                      <a:endParaRPr lang="en-IN" sz="1100" dirty="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400177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E20EF8A-BCCD-77D0-31BD-DDDCF9DD1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889807"/>
              </p:ext>
            </p:extLst>
          </p:nvPr>
        </p:nvGraphicFramePr>
        <p:xfrm>
          <a:off x="726128" y="2378501"/>
          <a:ext cx="1122045" cy="491490"/>
        </p:xfrm>
        <a:graphic>
          <a:graphicData uri="http://schemas.openxmlformats.org/drawingml/2006/table">
            <a:tbl>
              <a:tblPr/>
              <a:tblGrid>
                <a:gridCol w="1122045">
                  <a:extLst>
                    <a:ext uri="{9D8B030D-6E8A-4147-A177-3AD203B41FA5}">
                      <a16:colId xmlns:a16="http://schemas.microsoft.com/office/drawing/2014/main" val="3333812292"/>
                    </a:ext>
                  </a:extLst>
                </a:gridCol>
              </a:tblGrid>
              <a:tr h="491490">
                <a:tc>
                  <a:txBody>
                    <a:bodyPr/>
                    <a:lstStyle/>
                    <a:p>
                      <a:r>
                        <a:rPr lang="en-US" sz="1050" dirty="0" err="1"/>
                        <a:t>batch_id</a:t>
                      </a:r>
                      <a:endParaRPr lang="en-US" sz="1050" dirty="0"/>
                    </a:p>
                    <a:p>
                      <a:r>
                        <a:rPr lang="en-IN" sz="1050" dirty="0" err="1"/>
                        <a:t>Batch_name</a:t>
                      </a:r>
                      <a:endParaRPr lang="en-IN" sz="1050" dirty="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0630816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0180577-45C8-C21E-A64A-385D34E67C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248038"/>
              </p:ext>
            </p:extLst>
          </p:nvPr>
        </p:nvGraphicFramePr>
        <p:xfrm>
          <a:off x="1848172" y="2378501"/>
          <a:ext cx="1097863" cy="491490"/>
        </p:xfrm>
        <a:graphic>
          <a:graphicData uri="http://schemas.openxmlformats.org/drawingml/2006/table">
            <a:tbl>
              <a:tblPr/>
              <a:tblGrid>
                <a:gridCol w="1097863">
                  <a:extLst>
                    <a:ext uri="{9D8B030D-6E8A-4147-A177-3AD203B41FA5}">
                      <a16:colId xmlns:a16="http://schemas.microsoft.com/office/drawing/2014/main" val="67632725"/>
                    </a:ext>
                  </a:extLst>
                </a:gridCol>
              </a:tblGrid>
              <a:tr h="491490">
                <a:tc>
                  <a:txBody>
                    <a:bodyPr/>
                    <a:lstStyle/>
                    <a:p>
                      <a:r>
                        <a:rPr lang="en-US" sz="1000" dirty="0"/>
                        <a:t>Int</a:t>
                      </a:r>
                    </a:p>
                    <a:p>
                      <a:r>
                        <a:rPr lang="en-US" sz="1000" dirty="0"/>
                        <a:t>Varchar(30)</a:t>
                      </a:r>
                      <a:endParaRPr lang="en-IN" sz="1000" dirty="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626712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B3F5026-8108-DB57-F8C4-AA8079E527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01680"/>
              </p:ext>
            </p:extLst>
          </p:nvPr>
        </p:nvGraphicFramePr>
        <p:xfrm>
          <a:off x="4576489" y="2003345"/>
          <a:ext cx="2642638" cy="365760"/>
        </p:xfrm>
        <a:graphic>
          <a:graphicData uri="http://schemas.openxmlformats.org/drawingml/2006/table">
            <a:tbl>
              <a:tblPr/>
              <a:tblGrid>
                <a:gridCol w="2642638">
                  <a:extLst>
                    <a:ext uri="{9D8B030D-6E8A-4147-A177-3AD203B41FA5}">
                      <a16:colId xmlns:a16="http://schemas.microsoft.com/office/drawing/2014/main" val="3552352970"/>
                    </a:ext>
                  </a:extLst>
                </a:gridCol>
              </a:tblGrid>
              <a:tr h="3581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Trainer</a:t>
                      </a:r>
                      <a:endParaRPr lang="en-IN" dirty="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2194947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C2E077C-4619-F42E-D3D5-E98B79170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178174"/>
              </p:ext>
            </p:extLst>
          </p:nvPr>
        </p:nvGraphicFramePr>
        <p:xfrm>
          <a:off x="4576489" y="2375987"/>
          <a:ext cx="422730" cy="571500"/>
        </p:xfrm>
        <a:graphic>
          <a:graphicData uri="http://schemas.openxmlformats.org/drawingml/2006/table">
            <a:tbl>
              <a:tblPr/>
              <a:tblGrid>
                <a:gridCol w="422730">
                  <a:extLst>
                    <a:ext uri="{9D8B030D-6E8A-4147-A177-3AD203B41FA5}">
                      <a16:colId xmlns:a16="http://schemas.microsoft.com/office/drawing/2014/main" val="2764505802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r>
                        <a:rPr lang="en-US" sz="1100" dirty="0"/>
                        <a:t>PK</a:t>
                      </a:r>
                    </a:p>
                    <a:p>
                      <a:endParaRPr lang="en-US" sz="1100" dirty="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400177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45D445B-31D4-345E-ED07-8256F1E091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377237"/>
              </p:ext>
            </p:extLst>
          </p:nvPr>
        </p:nvGraphicFramePr>
        <p:xfrm>
          <a:off x="4999219" y="2375987"/>
          <a:ext cx="1122045" cy="571500"/>
        </p:xfrm>
        <a:graphic>
          <a:graphicData uri="http://schemas.openxmlformats.org/drawingml/2006/table">
            <a:tbl>
              <a:tblPr/>
              <a:tblGrid>
                <a:gridCol w="1122045">
                  <a:extLst>
                    <a:ext uri="{9D8B030D-6E8A-4147-A177-3AD203B41FA5}">
                      <a16:colId xmlns:a16="http://schemas.microsoft.com/office/drawing/2014/main" val="3333812292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r>
                        <a:rPr lang="en-US" sz="1050" dirty="0" err="1"/>
                        <a:t>trainer_id</a:t>
                      </a:r>
                      <a:endParaRPr lang="en-US" sz="1050" dirty="0"/>
                    </a:p>
                    <a:p>
                      <a:r>
                        <a:rPr lang="en-IN" sz="1050" dirty="0" err="1"/>
                        <a:t>trainer_name</a:t>
                      </a:r>
                      <a:endParaRPr lang="en-IN" sz="1050" dirty="0"/>
                    </a:p>
                    <a:p>
                      <a:r>
                        <a:rPr lang="en-IN" sz="1050" dirty="0" err="1"/>
                        <a:t>trainer_email</a:t>
                      </a:r>
                      <a:endParaRPr lang="en-IN" sz="1050" dirty="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0630816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70986185-46ED-F02A-9C3D-C851EB4D6C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935233"/>
              </p:ext>
            </p:extLst>
          </p:nvPr>
        </p:nvGraphicFramePr>
        <p:xfrm>
          <a:off x="6121263" y="2375987"/>
          <a:ext cx="1097863" cy="571500"/>
        </p:xfrm>
        <a:graphic>
          <a:graphicData uri="http://schemas.openxmlformats.org/drawingml/2006/table">
            <a:tbl>
              <a:tblPr/>
              <a:tblGrid>
                <a:gridCol w="1097863">
                  <a:extLst>
                    <a:ext uri="{9D8B030D-6E8A-4147-A177-3AD203B41FA5}">
                      <a16:colId xmlns:a16="http://schemas.microsoft.com/office/drawing/2014/main" val="6763272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r>
                        <a:rPr lang="en-US" sz="1000" dirty="0"/>
                        <a:t>Int</a:t>
                      </a:r>
                    </a:p>
                    <a:p>
                      <a:r>
                        <a:rPr lang="en-US" sz="1000" dirty="0"/>
                        <a:t>Varchar(30)</a:t>
                      </a:r>
                    </a:p>
                    <a:p>
                      <a:r>
                        <a:rPr lang="en-US" sz="1000" dirty="0"/>
                        <a:t>Varchar(30)</a:t>
                      </a:r>
                      <a:endParaRPr lang="en-IN" sz="1000" dirty="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6267126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767E2BD7-8506-7789-BACA-CB5EC49C7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724766"/>
              </p:ext>
            </p:extLst>
          </p:nvPr>
        </p:nvGraphicFramePr>
        <p:xfrm>
          <a:off x="8849581" y="2003345"/>
          <a:ext cx="2642638" cy="365760"/>
        </p:xfrm>
        <a:graphic>
          <a:graphicData uri="http://schemas.openxmlformats.org/drawingml/2006/table">
            <a:tbl>
              <a:tblPr/>
              <a:tblGrid>
                <a:gridCol w="2642638">
                  <a:extLst>
                    <a:ext uri="{9D8B030D-6E8A-4147-A177-3AD203B41FA5}">
                      <a16:colId xmlns:a16="http://schemas.microsoft.com/office/drawing/2014/main" val="3552352970"/>
                    </a:ext>
                  </a:extLst>
                </a:gridCol>
              </a:tblGrid>
              <a:tr h="3581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Course</a:t>
                      </a:r>
                      <a:endParaRPr lang="en-IN" dirty="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2194947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F63C2CA2-76BB-0680-258A-BE0B686F8A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894022"/>
              </p:ext>
            </p:extLst>
          </p:nvPr>
        </p:nvGraphicFramePr>
        <p:xfrm>
          <a:off x="8849582" y="2359048"/>
          <a:ext cx="422730" cy="491490"/>
        </p:xfrm>
        <a:graphic>
          <a:graphicData uri="http://schemas.openxmlformats.org/drawingml/2006/table">
            <a:tbl>
              <a:tblPr/>
              <a:tblGrid>
                <a:gridCol w="422730">
                  <a:extLst>
                    <a:ext uri="{9D8B030D-6E8A-4147-A177-3AD203B41FA5}">
                      <a16:colId xmlns:a16="http://schemas.microsoft.com/office/drawing/2014/main" val="2764505802"/>
                    </a:ext>
                  </a:extLst>
                </a:gridCol>
              </a:tblGrid>
              <a:tr h="491490">
                <a:tc>
                  <a:txBody>
                    <a:bodyPr/>
                    <a:lstStyle/>
                    <a:p>
                      <a:r>
                        <a:rPr lang="en-US" sz="1100" dirty="0"/>
                        <a:t>PK</a:t>
                      </a:r>
                      <a:endParaRPr lang="en-IN" sz="1100" dirty="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400177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73D9853-7D84-E2F8-7861-E020F2BB22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199117"/>
              </p:ext>
            </p:extLst>
          </p:nvPr>
        </p:nvGraphicFramePr>
        <p:xfrm>
          <a:off x="9272312" y="2359048"/>
          <a:ext cx="1122045" cy="491490"/>
        </p:xfrm>
        <a:graphic>
          <a:graphicData uri="http://schemas.openxmlformats.org/drawingml/2006/table">
            <a:tbl>
              <a:tblPr/>
              <a:tblGrid>
                <a:gridCol w="1122045">
                  <a:extLst>
                    <a:ext uri="{9D8B030D-6E8A-4147-A177-3AD203B41FA5}">
                      <a16:colId xmlns:a16="http://schemas.microsoft.com/office/drawing/2014/main" val="3333812292"/>
                    </a:ext>
                  </a:extLst>
                </a:gridCol>
              </a:tblGrid>
              <a:tr h="491490">
                <a:tc>
                  <a:txBody>
                    <a:bodyPr/>
                    <a:lstStyle/>
                    <a:p>
                      <a:r>
                        <a:rPr lang="en-US" sz="1050" dirty="0" err="1"/>
                        <a:t>course_id</a:t>
                      </a:r>
                      <a:endParaRPr lang="en-US" sz="1050" dirty="0"/>
                    </a:p>
                    <a:p>
                      <a:r>
                        <a:rPr lang="en-IN" sz="1050" dirty="0" err="1"/>
                        <a:t>course_name</a:t>
                      </a:r>
                      <a:endParaRPr lang="en-IN" sz="1050" dirty="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063081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829C4CB-1E4A-0BB4-DE4A-570213E22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913740"/>
              </p:ext>
            </p:extLst>
          </p:nvPr>
        </p:nvGraphicFramePr>
        <p:xfrm>
          <a:off x="10394356" y="2359048"/>
          <a:ext cx="1097863" cy="491490"/>
        </p:xfrm>
        <a:graphic>
          <a:graphicData uri="http://schemas.openxmlformats.org/drawingml/2006/table">
            <a:tbl>
              <a:tblPr/>
              <a:tblGrid>
                <a:gridCol w="1097863">
                  <a:extLst>
                    <a:ext uri="{9D8B030D-6E8A-4147-A177-3AD203B41FA5}">
                      <a16:colId xmlns:a16="http://schemas.microsoft.com/office/drawing/2014/main" val="67632725"/>
                    </a:ext>
                  </a:extLst>
                </a:gridCol>
              </a:tblGrid>
              <a:tr h="491490">
                <a:tc>
                  <a:txBody>
                    <a:bodyPr/>
                    <a:lstStyle/>
                    <a:p>
                      <a:r>
                        <a:rPr lang="en-US" sz="1000" dirty="0"/>
                        <a:t>Int</a:t>
                      </a:r>
                    </a:p>
                    <a:p>
                      <a:r>
                        <a:rPr lang="en-US" sz="1000" dirty="0"/>
                        <a:t>Varchar(30)</a:t>
                      </a:r>
                      <a:endParaRPr lang="en-IN" sz="1000" dirty="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6267126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70DFD080-0D84-FB60-81ED-CE9386B3B4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69410"/>
              </p:ext>
            </p:extLst>
          </p:nvPr>
        </p:nvGraphicFramePr>
        <p:xfrm>
          <a:off x="8910541" y="4404075"/>
          <a:ext cx="2642638" cy="365760"/>
        </p:xfrm>
        <a:graphic>
          <a:graphicData uri="http://schemas.openxmlformats.org/drawingml/2006/table">
            <a:tbl>
              <a:tblPr/>
              <a:tblGrid>
                <a:gridCol w="2642638">
                  <a:extLst>
                    <a:ext uri="{9D8B030D-6E8A-4147-A177-3AD203B41FA5}">
                      <a16:colId xmlns:a16="http://schemas.microsoft.com/office/drawing/2014/main" val="3552352970"/>
                    </a:ext>
                  </a:extLst>
                </a:gridCol>
              </a:tblGrid>
              <a:tr h="3581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</a:t>
                      </a:r>
                      <a:endParaRPr lang="en-IN" dirty="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2194947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222CB18B-4A3F-5A70-F4AA-2D5C1FA9D6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72935"/>
              </p:ext>
            </p:extLst>
          </p:nvPr>
        </p:nvGraphicFramePr>
        <p:xfrm>
          <a:off x="8910541" y="4776717"/>
          <a:ext cx="422730" cy="571500"/>
        </p:xfrm>
        <a:graphic>
          <a:graphicData uri="http://schemas.openxmlformats.org/drawingml/2006/table">
            <a:tbl>
              <a:tblPr/>
              <a:tblGrid>
                <a:gridCol w="422730">
                  <a:extLst>
                    <a:ext uri="{9D8B030D-6E8A-4147-A177-3AD203B41FA5}">
                      <a16:colId xmlns:a16="http://schemas.microsoft.com/office/drawing/2014/main" val="2764505802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r>
                        <a:rPr lang="en-US" sz="1100" dirty="0"/>
                        <a:t>PK</a:t>
                      </a:r>
                    </a:p>
                    <a:p>
                      <a:endParaRPr lang="en-US" sz="1100" dirty="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4001778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D3AB6CAB-4B87-C7DD-AAA9-74D8711AF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814330"/>
              </p:ext>
            </p:extLst>
          </p:nvPr>
        </p:nvGraphicFramePr>
        <p:xfrm>
          <a:off x="9333271" y="4776717"/>
          <a:ext cx="1122045" cy="571500"/>
        </p:xfrm>
        <a:graphic>
          <a:graphicData uri="http://schemas.openxmlformats.org/drawingml/2006/table">
            <a:tbl>
              <a:tblPr/>
              <a:tblGrid>
                <a:gridCol w="1122045">
                  <a:extLst>
                    <a:ext uri="{9D8B030D-6E8A-4147-A177-3AD203B41FA5}">
                      <a16:colId xmlns:a16="http://schemas.microsoft.com/office/drawing/2014/main" val="3333812292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r>
                        <a:rPr lang="en-US" sz="1050" dirty="0" err="1"/>
                        <a:t>topic_id</a:t>
                      </a:r>
                      <a:endParaRPr lang="en-US" sz="1050" dirty="0"/>
                    </a:p>
                    <a:p>
                      <a:r>
                        <a:rPr lang="en-IN" sz="1050" dirty="0" err="1"/>
                        <a:t>topic_name</a:t>
                      </a:r>
                      <a:endParaRPr lang="en-IN" sz="1050" dirty="0"/>
                    </a:p>
                    <a:p>
                      <a:r>
                        <a:rPr lang="en-IN" sz="1050" dirty="0" err="1"/>
                        <a:t>Topic_hours</a:t>
                      </a:r>
                      <a:endParaRPr lang="en-IN" sz="1050" dirty="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0630816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D6AA5AF1-F411-5504-3E49-1B1D19BF3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171598"/>
              </p:ext>
            </p:extLst>
          </p:nvPr>
        </p:nvGraphicFramePr>
        <p:xfrm>
          <a:off x="10455315" y="4776717"/>
          <a:ext cx="1097863" cy="571500"/>
        </p:xfrm>
        <a:graphic>
          <a:graphicData uri="http://schemas.openxmlformats.org/drawingml/2006/table">
            <a:tbl>
              <a:tblPr/>
              <a:tblGrid>
                <a:gridCol w="1097863">
                  <a:extLst>
                    <a:ext uri="{9D8B030D-6E8A-4147-A177-3AD203B41FA5}">
                      <a16:colId xmlns:a16="http://schemas.microsoft.com/office/drawing/2014/main" val="6763272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r>
                        <a:rPr lang="en-US" sz="1000" dirty="0"/>
                        <a:t>Int</a:t>
                      </a:r>
                    </a:p>
                    <a:p>
                      <a:r>
                        <a:rPr lang="en-US" sz="1000" dirty="0"/>
                        <a:t>Varchar(30)</a:t>
                      </a:r>
                    </a:p>
                    <a:p>
                      <a:r>
                        <a:rPr lang="en-US" sz="1000" dirty="0"/>
                        <a:t>Int</a:t>
                      </a:r>
                      <a:endParaRPr lang="en-IN" sz="1000" dirty="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6267126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32D11D03-538A-DC23-9DAE-08754E94A5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680575"/>
              </p:ext>
            </p:extLst>
          </p:nvPr>
        </p:nvGraphicFramePr>
        <p:xfrm>
          <a:off x="4735219" y="4404075"/>
          <a:ext cx="2642638" cy="365760"/>
        </p:xfrm>
        <a:graphic>
          <a:graphicData uri="http://schemas.openxmlformats.org/drawingml/2006/table">
            <a:tbl>
              <a:tblPr/>
              <a:tblGrid>
                <a:gridCol w="2642638">
                  <a:extLst>
                    <a:ext uri="{9D8B030D-6E8A-4147-A177-3AD203B41FA5}">
                      <a16:colId xmlns:a16="http://schemas.microsoft.com/office/drawing/2014/main" val="3552352970"/>
                    </a:ext>
                  </a:extLst>
                </a:gridCol>
              </a:tblGrid>
              <a:tr h="3581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Subtopic</a:t>
                      </a:r>
                      <a:endParaRPr lang="en-IN" dirty="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2194947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F905ADB-C5CC-0BE8-EDE6-63C74B10F5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068277"/>
              </p:ext>
            </p:extLst>
          </p:nvPr>
        </p:nvGraphicFramePr>
        <p:xfrm>
          <a:off x="4735219" y="4776717"/>
          <a:ext cx="374470" cy="571500"/>
        </p:xfrm>
        <a:graphic>
          <a:graphicData uri="http://schemas.openxmlformats.org/drawingml/2006/table">
            <a:tbl>
              <a:tblPr/>
              <a:tblGrid>
                <a:gridCol w="374470">
                  <a:extLst>
                    <a:ext uri="{9D8B030D-6E8A-4147-A177-3AD203B41FA5}">
                      <a16:colId xmlns:a16="http://schemas.microsoft.com/office/drawing/2014/main" val="2764505802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r>
                        <a:rPr lang="en-US" sz="1100" dirty="0"/>
                        <a:t>PK</a:t>
                      </a:r>
                    </a:p>
                    <a:p>
                      <a:endParaRPr lang="en-US" sz="1100" dirty="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4001778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C50A5DFE-0414-5706-A3AE-2CFE39F896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08465"/>
              </p:ext>
            </p:extLst>
          </p:nvPr>
        </p:nvGraphicFramePr>
        <p:xfrm>
          <a:off x="5109689" y="4776717"/>
          <a:ext cx="1280160" cy="571500"/>
        </p:xfrm>
        <a:graphic>
          <a:graphicData uri="http://schemas.openxmlformats.org/drawingml/2006/table">
            <a:tbl>
              <a:tblPr/>
              <a:tblGrid>
                <a:gridCol w="1280160">
                  <a:extLst>
                    <a:ext uri="{9D8B030D-6E8A-4147-A177-3AD203B41FA5}">
                      <a16:colId xmlns:a16="http://schemas.microsoft.com/office/drawing/2014/main" val="3333812292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r>
                        <a:rPr lang="en-US" sz="1050" dirty="0" err="1"/>
                        <a:t>subtopic_id</a:t>
                      </a:r>
                      <a:endParaRPr lang="en-US" sz="1050" dirty="0"/>
                    </a:p>
                    <a:p>
                      <a:r>
                        <a:rPr lang="en-IN" sz="1050" dirty="0" err="1"/>
                        <a:t>subtopic_name</a:t>
                      </a:r>
                      <a:endParaRPr lang="en-IN" sz="1050" dirty="0"/>
                    </a:p>
                    <a:p>
                      <a:r>
                        <a:rPr lang="en-IN" sz="1050" dirty="0" err="1"/>
                        <a:t>Subtopic_hours</a:t>
                      </a:r>
                      <a:endParaRPr lang="en-IN" sz="1050" dirty="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0630816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DE79D39A-117E-3F07-E2E3-BC97DD9AC5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1649"/>
              </p:ext>
            </p:extLst>
          </p:nvPr>
        </p:nvGraphicFramePr>
        <p:xfrm>
          <a:off x="6389849" y="4776717"/>
          <a:ext cx="988007" cy="571500"/>
        </p:xfrm>
        <a:graphic>
          <a:graphicData uri="http://schemas.openxmlformats.org/drawingml/2006/table">
            <a:tbl>
              <a:tblPr/>
              <a:tblGrid>
                <a:gridCol w="988007">
                  <a:extLst>
                    <a:ext uri="{9D8B030D-6E8A-4147-A177-3AD203B41FA5}">
                      <a16:colId xmlns:a16="http://schemas.microsoft.com/office/drawing/2014/main" val="6763272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r>
                        <a:rPr lang="en-US" sz="1000" dirty="0"/>
                        <a:t>Int</a:t>
                      </a:r>
                    </a:p>
                    <a:p>
                      <a:r>
                        <a:rPr lang="en-US" sz="1000" dirty="0"/>
                        <a:t>Varchar(30)</a:t>
                      </a:r>
                    </a:p>
                    <a:p>
                      <a:r>
                        <a:rPr lang="en-US" sz="1000" dirty="0"/>
                        <a:t>Varchar(30)</a:t>
                      </a:r>
                      <a:endParaRPr lang="en-IN" sz="1000" dirty="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6267126"/>
                  </a:ext>
                </a:extLst>
              </a:tr>
            </a:tbl>
          </a:graphicData>
        </a:graphic>
      </p:graphicFrame>
      <p:pic>
        <p:nvPicPr>
          <p:cNvPr id="30" name="Picture 2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137C7A4-C4E7-4673-372D-EE674A1514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8"/>
          <a:stretch/>
        </p:blipFill>
        <p:spPr>
          <a:xfrm rot="16200000" flipH="1">
            <a:off x="10015288" y="3919510"/>
            <a:ext cx="433145" cy="421271"/>
          </a:xfrm>
          <a:prstGeom prst="rect">
            <a:avLst/>
          </a:prstGeom>
        </p:spPr>
      </p:pic>
      <p:pic>
        <p:nvPicPr>
          <p:cNvPr id="31" name="Picture 3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D39B588-450C-3D0A-A348-AE6F1FACC8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0"/>
          <a:stretch/>
        </p:blipFill>
        <p:spPr>
          <a:xfrm flipH="1">
            <a:off x="7381091" y="4769835"/>
            <a:ext cx="508738" cy="420033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3D095F8-913B-E4FF-F0C3-28F82580F347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10231860" y="2841297"/>
            <a:ext cx="1" cy="1072276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01B237F-CE39-CA5A-AB2E-6BCFBFCB3418}"/>
              </a:ext>
            </a:extLst>
          </p:cNvPr>
          <p:cNvCxnSpPr>
            <a:cxnSpLocks/>
          </p:cNvCxnSpPr>
          <p:nvPr/>
        </p:nvCxnSpPr>
        <p:spPr>
          <a:xfrm flipH="1">
            <a:off x="7889829" y="4979851"/>
            <a:ext cx="979747" cy="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" name="Picture 3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B0EBD6C-99A6-0867-58BC-380D0CD335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0"/>
          <a:stretch/>
        </p:blipFill>
        <p:spPr>
          <a:xfrm flipH="1">
            <a:off x="7207567" y="2314832"/>
            <a:ext cx="340578" cy="420033"/>
          </a:xfrm>
          <a:prstGeom prst="rect">
            <a:avLst/>
          </a:prstGeom>
        </p:spPr>
      </p:pic>
      <p:pic>
        <p:nvPicPr>
          <p:cNvPr id="43" name="Picture 4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66BAA57-C7B0-8E3A-D0C3-85860CA9C4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0"/>
          <a:stretch/>
        </p:blipFill>
        <p:spPr>
          <a:xfrm>
            <a:off x="8509003" y="2314831"/>
            <a:ext cx="340577" cy="420033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DD3AC7C-C010-D757-C37C-DB320ECA476D}"/>
              </a:ext>
            </a:extLst>
          </p:cNvPr>
          <p:cNvCxnSpPr>
            <a:stCxn id="40" idx="1"/>
            <a:endCxn id="43" idx="1"/>
          </p:cNvCxnSpPr>
          <p:nvPr/>
        </p:nvCxnSpPr>
        <p:spPr>
          <a:xfrm flipV="1">
            <a:off x="7548145" y="2524848"/>
            <a:ext cx="960858" cy="1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221CFD-C8F6-368F-A9DE-B81DF41D68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0"/>
          <a:stretch/>
        </p:blipFill>
        <p:spPr>
          <a:xfrm flipH="1">
            <a:off x="2967760" y="2241704"/>
            <a:ext cx="340578" cy="420033"/>
          </a:xfrm>
          <a:prstGeom prst="rect">
            <a:avLst/>
          </a:prstGeom>
        </p:spPr>
      </p:pic>
      <p:pic>
        <p:nvPicPr>
          <p:cNvPr id="50" name="Picture 4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0B2DD08-F55F-7668-F062-A216D0E4E8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0"/>
          <a:stretch/>
        </p:blipFill>
        <p:spPr>
          <a:xfrm>
            <a:off x="4207881" y="2241704"/>
            <a:ext cx="340578" cy="420033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90FC7DB-5729-2B1F-7ADA-64AF0021A7AB}"/>
              </a:ext>
            </a:extLst>
          </p:cNvPr>
          <p:cNvCxnSpPr>
            <a:stCxn id="49" idx="1"/>
            <a:endCxn id="50" idx="1"/>
          </p:cNvCxnSpPr>
          <p:nvPr/>
        </p:nvCxnSpPr>
        <p:spPr>
          <a:xfrm>
            <a:off x="3308338" y="2451721"/>
            <a:ext cx="899543" cy="0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86B487A-9C6D-3131-220E-27E44D040771}"/>
              </a:ext>
            </a:extLst>
          </p:cNvPr>
          <p:cNvSpPr txBox="1"/>
          <p:nvPr/>
        </p:nvSpPr>
        <p:spPr>
          <a:xfrm>
            <a:off x="3149609" y="1634013"/>
            <a:ext cx="12475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Batch have Many Trainer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1EB0337-7BF7-B751-1EA6-80EF3DDC14B0}"/>
              </a:ext>
            </a:extLst>
          </p:cNvPr>
          <p:cNvSpPr txBox="1"/>
          <p:nvPr/>
        </p:nvSpPr>
        <p:spPr>
          <a:xfrm>
            <a:off x="7386915" y="1700303"/>
            <a:ext cx="12475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Trainer have Many Courses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161A340-F23B-0680-85FA-C96D18304880}"/>
              </a:ext>
            </a:extLst>
          </p:cNvPr>
          <p:cNvSpPr txBox="1"/>
          <p:nvPr/>
        </p:nvSpPr>
        <p:spPr>
          <a:xfrm>
            <a:off x="10305120" y="3206241"/>
            <a:ext cx="12475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Course have Many Topic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0000D1D-8D2A-3ADE-C981-25FE911CF869}"/>
              </a:ext>
            </a:extLst>
          </p:cNvPr>
          <p:cNvSpPr txBox="1"/>
          <p:nvPr/>
        </p:nvSpPr>
        <p:spPr>
          <a:xfrm>
            <a:off x="7548145" y="5062467"/>
            <a:ext cx="12475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Topic have Many Subtopic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2962613-5702-91D6-6B40-084C6876BAA6}"/>
              </a:ext>
            </a:extLst>
          </p:cNvPr>
          <p:cNvSpPr txBox="1"/>
          <p:nvPr/>
        </p:nvSpPr>
        <p:spPr>
          <a:xfrm>
            <a:off x="8390855" y="2877900"/>
            <a:ext cx="24139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EX: 1)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FullStack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Java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2) Machine Learning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3) Aptitude &amp; Reasoning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4) Soft Skill (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I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4F70667-CC4A-41A9-B5AE-15808AC08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151" y="121070"/>
            <a:ext cx="689099" cy="68909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48DD1D8-0BA8-44E0-8E95-63D95ACD8B74}"/>
              </a:ext>
            </a:extLst>
          </p:cNvPr>
          <p:cNvSpPr txBox="1"/>
          <p:nvPr/>
        </p:nvSpPr>
        <p:spPr>
          <a:xfrm>
            <a:off x="3982178" y="139892"/>
            <a:ext cx="4526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ER-Diagram</a:t>
            </a:r>
            <a:endParaRPr lang="en-IN" sz="4800" b="1" dirty="0">
              <a:ln w="13462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856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088971E-37DF-59BB-79DD-F0460DED54BB}"/>
              </a:ext>
            </a:extLst>
          </p:cNvPr>
          <p:cNvSpPr/>
          <p:nvPr/>
        </p:nvSpPr>
        <p:spPr>
          <a:xfrm>
            <a:off x="7402285" y="5294111"/>
            <a:ext cx="1567543" cy="608686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Course</a:t>
            </a:r>
            <a:endParaRPr lang="en-IN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38EACDA-1FC6-9070-35AE-C39320E4ACBC}"/>
              </a:ext>
            </a:extLst>
          </p:cNvPr>
          <p:cNvSpPr/>
          <p:nvPr/>
        </p:nvSpPr>
        <p:spPr>
          <a:xfrm>
            <a:off x="4267199" y="5294111"/>
            <a:ext cx="1567543" cy="608686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Topic</a:t>
            </a:r>
            <a:endParaRPr lang="en-IN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D4A49FC-FA83-A8EE-DEB1-1C90B6DB5EDB}"/>
              </a:ext>
            </a:extLst>
          </p:cNvPr>
          <p:cNvSpPr/>
          <p:nvPr/>
        </p:nvSpPr>
        <p:spPr>
          <a:xfrm>
            <a:off x="8319796" y="3124657"/>
            <a:ext cx="1567543" cy="608686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Trainer</a:t>
            </a:r>
            <a:endParaRPr lang="en-IN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9005FE1-16FD-4507-AD73-FD427D8BD86C}"/>
              </a:ext>
            </a:extLst>
          </p:cNvPr>
          <p:cNvSpPr/>
          <p:nvPr/>
        </p:nvSpPr>
        <p:spPr>
          <a:xfrm>
            <a:off x="3327918" y="3208151"/>
            <a:ext cx="1567543" cy="608686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Subtopics</a:t>
            </a:r>
            <a:endParaRPr lang="en-IN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CF239B6-4686-CAC0-BCA4-0D3EA1A52E0A}"/>
              </a:ext>
            </a:extLst>
          </p:cNvPr>
          <p:cNvSpPr/>
          <p:nvPr/>
        </p:nvSpPr>
        <p:spPr>
          <a:xfrm>
            <a:off x="5834742" y="1487134"/>
            <a:ext cx="1567543" cy="608686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Batch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5BF2E53-AE79-04A6-F614-E24370C97218}"/>
              </a:ext>
            </a:extLst>
          </p:cNvPr>
          <p:cNvCxnSpPr>
            <a:stCxn id="14" idx="3"/>
            <a:endCxn id="12" idx="0"/>
          </p:cNvCxnSpPr>
          <p:nvPr/>
        </p:nvCxnSpPr>
        <p:spPr>
          <a:xfrm>
            <a:off x="7402285" y="1791477"/>
            <a:ext cx="1701283" cy="1333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5854383-631C-E9E6-586A-826B15C2AC47}"/>
              </a:ext>
            </a:extLst>
          </p:cNvPr>
          <p:cNvCxnSpPr>
            <a:stCxn id="12" idx="2"/>
            <a:endCxn id="7" idx="0"/>
          </p:cNvCxnSpPr>
          <p:nvPr/>
        </p:nvCxnSpPr>
        <p:spPr>
          <a:xfrm flipH="1">
            <a:off x="8186057" y="3733343"/>
            <a:ext cx="917511" cy="156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7FE8363-E1F9-77F9-5A65-6C049BD84F9E}"/>
              </a:ext>
            </a:extLst>
          </p:cNvPr>
          <p:cNvCxnSpPr>
            <a:cxnSpLocks/>
            <a:stCxn id="7" idx="1"/>
            <a:endCxn id="11" idx="3"/>
          </p:cNvCxnSpPr>
          <p:nvPr/>
        </p:nvCxnSpPr>
        <p:spPr>
          <a:xfrm flipH="1">
            <a:off x="5834742" y="5598454"/>
            <a:ext cx="15675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29D7FDF-CC5B-3231-E40C-540DDAD55F7E}"/>
              </a:ext>
            </a:extLst>
          </p:cNvPr>
          <p:cNvCxnSpPr>
            <a:stCxn id="11" idx="0"/>
            <a:endCxn id="13" idx="2"/>
          </p:cNvCxnSpPr>
          <p:nvPr/>
        </p:nvCxnSpPr>
        <p:spPr>
          <a:xfrm flipH="1" flipV="1">
            <a:off x="4111690" y="3816837"/>
            <a:ext cx="939281" cy="1477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F3E10D8B-3684-472B-A521-5594986AF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151" y="121070"/>
            <a:ext cx="689099" cy="6890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7443542-F65F-4169-BF49-43BE876B0329}"/>
              </a:ext>
            </a:extLst>
          </p:cNvPr>
          <p:cNvSpPr txBox="1"/>
          <p:nvPr/>
        </p:nvSpPr>
        <p:spPr>
          <a:xfrm>
            <a:off x="5042452" y="180096"/>
            <a:ext cx="3210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Entities</a:t>
            </a:r>
            <a:endParaRPr lang="en-IN" sz="4800" b="1" dirty="0">
              <a:ln w="13462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53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4B5D183-81B4-895F-20E1-7583316487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06" r="84609" b="8333"/>
          <a:stretch/>
        </p:blipFill>
        <p:spPr>
          <a:xfrm>
            <a:off x="8910387" y="294480"/>
            <a:ext cx="2276475" cy="64365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96C5C60-1171-950E-2BCF-94CE611B9DF5}"/>
              </a:ext>
            </a:extLst>
          </p:cNvPr>
          <p:cNvSpPr txBox="1">
            <a:spLocks/>
          </p:cNvSpPr>
          <p:nvPr/>
        </p:nvSpPr>
        <p:spPr>
          <a:xfrm>
            <a:off x="2051179" y="1907719"/>
            <a:ext cx="6225073" cy="321005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4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1. Encapsulation:</a:t>
            </a:r>
            <a:endParaRPr lang="en-US" sz="2400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Font typeface="Wingdings 3" charset="2"/>
              <a:buNone/>
            </a:pPr>
            <a:r>
              <a:rPr lang="en-US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	Wrapping up of data members and member 	functions in single unit.</a:t>
            </a:r>
            <a:endParaRPr lang="en-US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Font typeface="Wingdings 3" charset="2"/>
              <a:buNone/>
            </a:pPr>
            <a:endParaRPr lang="en-US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Font typeface="Wingdings 3" charset="2"/>
              <a:buNone/>
            </a:pPr>
            <a:r>
              <a:rPr lang="en-US" sz="24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2. Abstraction:</a:t>
            </a:r>
            <a:endParaRPr lang="en-US" sz="2400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Font typeface="Wingdings 3" charset="2"/>
              <a:buNone/>
            </a:pPr>
            <a:r>
              <a:rPr lang="en-US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	Hiding internal implementation and show 	functionality.</a:t>
            </a:r>
            <a:endParaRPr lang="en-US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Font typeface="Wingdings 3" charset="2"/>
              <a:buNone/>
            </a:pPr>
            <a:endParaRPr lang="en-US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1FCE31-9067-4D07-BF42-317A3E533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151" y="121070"/>
            <a:ext cx="689099" cy="6890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3A9634-6818-40A1-B0D9-BBD03FCA204C}"/>
              </a:ext>
            </a:extLst>
          </p:cNvPr>
          <p:cNvSpPr txBox="1"/>
          <p:nvPr/>
        </p:nvSpPr>
        <p:spPr>
          <a:xfrm>
            <a:off x="820205" y="-20828"/>
            <a:ext cx="8370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Back-end Architecture</a:t>
            </a:r>
            <a:endParaRPr lang="en-IN" sz="4800" b="1" dirty="0">
              <a:ln w="13462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662756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915</TotalTime>
  <Words>849</Words>
  <Application>Microsoft Office PowerPoint</Application>
  <PresentationFormat>Widescreen</PresentationFormat>
  <Paragraphs>166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Century Gothic</vt:lpstr>
      <vt:lpstr>p22-mackinac-pro</vt:lpstr>
      <vt:lpstr>Times New Roman</vt:lpstr>
      <vt:lpstr>Verdana</vt:lpstr>
      <vt:lpstr>Wingdings</vt:lpstr>
      <vt:lpstr>Wingdings 3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ASUS</cp:lastModifiedBy>
  <cp:revision>38</cp:revision>
  <dcterms:created xsi:type="dcterms:W3CDTF">2024-02-10T18:56:04Z</dcterms:created>
  <dcterms:modified xsi:type="dcterms:W3CDTF">2024-02-29T05:44:12Z</dcterms:modified>
</cp:coreProperties>
</file>